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EB Garamond"/>
      <p:regular r:id="rId37"/>
      <p:bold r:id="rId38"/>
      <p:italic r:id="rId39"/>
      <p:boldItalic r:id="rId40"/>
    </p:embeddedFont>
    <p:embeddedFont>
      <p:font typeface="Fira Sans"/>
      <p:regular r:id="rId41"/>
      <p:bold r:id="rId42"/>
      <p:italic r:id="rId43"/>
      <p:boldItalic r:id="rId44"/>
    </p:embeddedFont>
    <p:embeddedFont>
      <p:font typeface="Oswald"/>
      <p:regular r:id="rId45"/>
      <p:bold r:id="rId46"/>
    </p:embeddedFont>
    <p:embeddedFont>
      <p:font typeface="Comfortaa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9" roundtripDataSignature="AMtx7mjeKv5IK9FTUjl6J0s/KftK2emJ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59" orient="horz"/>
        <p:guide pos="288"/>
        <p:guide pos="5472"/>
        <p:guide pos="2984" orient="horz"/>
        <p:guide pos="50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BGaramond-boldItalic.fntdata"/><Relationship Id="rId42" Type="http://schemas.openxmlformats.org/officeDocument/2006/relationships/font" Target="fonts/FiraSans-bold.fntdata"/><Relationship Id="rId41" Type="http://schemas.openxmlformats.org/officeDocument/2006/relationships/font" Target="fonts/FiraSans-regular.fntdata"/><Relationship Id="rId44" Type="http://schemas.openxmlformats.org/officeDocument/2006/relationships/font" Target="fonts/FiraSans-boldItalic.fntdata"/><Relationship Id="rId43" Type="http://schemas.openxmlformats.org/officeDocument/2006/relationships/font" Target="fonts/FiraSans-italic.fntdata"/><Relationship Id="rId46" Type="http://schemas.openxmlformats.org/officeDocument/2006/relationships/font" Target="fonts/Oswald-bold.fntdata"/><Relationship Id="rId45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omfortaa-bold.fntdata"/><Relationship Id="rId47" Type="http://schemas.openxmlformats.org/officeDocument/2006/relationships/font" Target="fonts/Comfortaa-regular.fntdata"/><Relationship Id="rId49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Roboto-regular.fntdata"/><Relationship Id="rId32" Type="http://schemas.openxmlformats.org/officeDocument/2006/relationships/slide" Target="slides/slide27.xml"/><Relationship Id="rId35" Type="http://schemas.openxmlformats.org/officeDocument/2006/relationships/font" Target="fonts/Roboto-italic.fntdata"/><Relationship Id="rId34" Type="http://schemas.openxmlformats.org/officeDocument/2006/relationships/font" Target="fonts/Roboto-bold.fntdata"/><Relationship Id="rId37" Type="http://schemas.openxmlformats.org/officeDocument/2006/relationships/font" Target="fonts/EBGaramond-regular.fntdata"/><Relationship Id="rId36" Type="http://schemas.openxmlformats.org/officeDocument/2006/relationships/font" Target="fonts/Roboto-boldItalic.fntdata"/><Relationship Id="rId39" Type="http://schemas.openxmlformats.org/officeDocument/2006/relationships/font" Target="fonts/EBGaramond-italic.fntdata"/><Relationship Id="rId38" Type="http://schemas.openxmlformats.org/officeDocument/2006/relationships/font" Target="fonts/EBGaramond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53e3b1c9e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53e3b1c9e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53e3b1c9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53e3b1c9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fcd99a1d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fcd99a1d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53e3b1c9e_3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53e3b1c9e_3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53e3b1c9e_3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53e3b1c9e_3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53e3b1c9e_3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53e3b1c9e_3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53e3b1c9e_3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53e3b1c9e_3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53e3b1c9e_3_1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53e3b1c9e_3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53e3b1c9e_3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053e3b1c9e_3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53e3b1c9e_3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53e3b1c9e_3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53e3b1c9e_3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53e3b1c9e_3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53e3b1c9e_3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53e3b1c9e_3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53e3b1c9e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53e3b1c9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53e3b1c9e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53e3b1c9e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53e3b1c9e_7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53e3b1c9e_7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53e3b1c9e_7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053e3b1c9e_7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67758878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67758878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fcd99a1dc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cfcd99a1dc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3e2681f39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103e2681f3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3e1f726e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103e1f726e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3e2681f3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103e2681f3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6" name="Google Shape;3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/>
          <p:nvPr/>
        </p:nvSpPr>
        <p:spPr>
          <a:xfrm>
            <a:off x="0" y="1987975"/>
            <a:ext cx="4207164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Sous la direction de : 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M. THIVENT Vincent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Présenté par : 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BOU SABA Elie, MAURIN Thibaud</a:t>
            </a:r>
            <a:endParaRPr b="0" i="0" sz="14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                         et DE BROUX Mathias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	  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	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		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" name="Google Shape;46;p1"/>
          <p:cNvSpPr txBox="1"/>
          <p:nvPr/>
        </p:nvSpPr>
        <p:spPr>
          <a:xfrm>
            <a:off x="158716" y="2077740"/>
            <a:ext cx="4745421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"/>
          <p:cNvSpPr/>
          <p:nvPr/>
        </p:nvSpPr>
        <p:spPr>
          <a:xfrm>
            <a:off x="4479634" y="2417862"/>
            <a:ext cx="1847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22097" t="0"/>
          <a:stretch/>
        </p:blipFill>
        <p:spPr>
          <a:xfrm>
            <a:off x="3204261" y="860406"/>
            <a:ext cx="6013138" cy="434179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 txBox="1"/>
          <p:nvPr/>
        </p:nvSpPr>
        <p:spPr>
          <a:xfrm>
            <a:off x="0" y="3023239"/>
            <a:ext cx="3865906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Mercredi 8 Decembre 2021</a:t>
            </a:r>
            <a:endParaRPr b="0" i="0" sz="11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0" name="Google Shape;50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1"/>
          <p:cNvSpPr txBox="1"/>
          <p:nvPr/>
        </p:nvSpPr>
        <p:spPr>
          <a:xfrm>
            <a:off x="968700" y="388950"/>
            <a:ext cx="4452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Nb-IoT / LTE-M</a:t>
            </a:r>
            <a:endParaRPr b="1" sz="4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53e3b1c9e_4_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g1053e3b1c9e_4_1"/>
          <p:cNvSpPr txBox="1"/>
          <p:nvPr/>
        </p:nvSpPr>
        <p:spPr>
          <a:xfrm>
            <a:off x="58700" y="1617350"/>
            <a:ext cx="31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Débit : 20 à 250kb/s en half duplex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g1053e3b1c9e_4_1"/>
          <p:cNvSpPr txBox="1"/>
          <p:nvPr/>
        </p:nvSpPr>
        <p:spPr>
          <a:xfrm>
            <a:off x="58700" y="2632325"/>
            <a:ext cx="331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Déployé sur spectre de fréquence &gt;=200khz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g1053e3b1c9e_4_1"/>
          <p:cNvSpPr txBox="1"/>
          <p:nvPr/>
        </p:nvSpPr>
        <p:spPr>
          <a:xfrm>
            <a:off x="5986800" y="2630775"/>
            <a:ext cx="31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Utilisable facilement sur réseau LTE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g1053e3b1c9e_4_1"/>
          <p:cNvSpPr txBox="1"/>
          <p:nvPr/>
        </p:nvSpPr>
        <p:spPr>
          <a:xfrm>
            <a:off x="5986800" y="1565200"/>
            <a:ext cx="31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Utilise la </a:t>
            </a:r>
            <a:r>
              <a:rPr b="1" lang="en-US">
                <a:latin typeface="Roboto"/>
                <a:ea typeface="Roboto"/>
                <a:cs typeface="Roboto"/>
                <a:sym typeface="Roboto"/>
              </a:rPr>
              <a:t>même</a:t>
            </a:r>
            <a:r>
              <a:rPr b="1" lang="en-US">
                <a:latin typeface="Roboto"/>
                <a:ea typeface="Roboto"/>
                <a:cs typeface="Roboto"/>
                <a:sym typeface="Roboto"/>
              </a:rPr>
              <a:t> fréquence que GSM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g1053e3b1c9e_4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125" y="1376575"/>
            <a:ext cx="2970200" cy="19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1053e3b1c9e_4_1"/>
          <p:cNvSpPr txBox="1"/>
          <p:nvPr>
            <p:ph type="title"/>
          </p:nvPr>
        </p:nvSpPr>
        <p:spPr>
          <a:xfrm>
            <a:off x="799775" y="144125"/>
            <a:ext cx="6611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33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         </a:t>
            </a:r>
            <a:r>
              <a:rPr b="1" lang="en-US" sz="33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Quelques </a:t>
            </a:r>
            <a:r>
              <a:rPr b="1" lang="en-US" sz="33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caractéristiques</a:t>
            </a:r>
            <a:endParaRPr b="1" sz="25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53e3b1c9e_0_2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g1053e3b1c9e_0_216"/>
          <p:cNvSpPr txBox="1"/>
          <p:nvPr/>
        </p:nvSpPr>
        <p:spPr>
          <a:xfrm>
            <a:off x="581950" y="2425800"/>
            <a:ext cx="31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Faible consommation d’énergie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g1053e3b1c9e_0_216"/>
          <p:cNvSpPr txBox="1"/>
          <p:nvPr/>
        </p:nvSpPr>
        <p:spPr>
          <a:xfrm>
            <a:off x="5361100" y="2425800"/>
            <a:ext cx="31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Réseau pas totalement déployé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g1053e3b1c9e_0_216"/>
          <p:cNvSpPr txBox="1"/>
          <p:nvPr/>
        </p:nvSpPr>
        <p:spPr>
          <a:xfrm>
            <a:off x="-226080" y="1745725"/>
            <a:ext cx="3902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30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rPr>
              <a:t>Avantages</a:t>
            </a:r>
            <a:r>
              <a:rPr b="1" i="0" lang="en-US" sz="1800" u="none" cap="none" strike="noStrike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b="1" i="0" sz="1800" u="none" cap="none" strike="noStrike">
              <a:solidFill>
                <a:srgbClr val="0D5DD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g1053e3b1c9e_0_216"/>
          <p:cNvSpPr txBox="1"/>
          <p:nvPr/>
        </p:nvSpPr>
        <p:spPr>
          <a:xfrm>
            <a:off x="4753095" y="1745725"/>
            <a:ext cx="3902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3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Inconvénients</a:t>
            </a:r>
            <a:endParaRPr b="1" i="0" sz="18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g1053e3b1c9e_0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000" y="-123700"/>
            <a:ext cx="3222045" cy="16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1053e3b1c9e_0_216"/>
          <p:cNvSpPr txBox="1"/>
          <p:nvPr/>
        </p:nvSpPr>
        <p:spPr>
          <a:xfrm>
            <a:off x="581950" y="2979500"/>
            <a:ext cx="398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Adaptation à un grand nombre d’appareils </a:t>
            </a:r>
            <a:r>
              <a:rPr b="1" lang="en-US">
                <a:latin typeface="Roboto"/>
                <a:ea typeface="Roboto"/>
                <a:cs typeface="Roboto"/>
                <a:sym typeface="Roboto"/>
              </a:rPr>
              <a:t>nécessitant</a:t>
            </a:r>
            <a:r>
              <a:rPr b="1" lang="en-US">
                <a:latin typeface="Roboto"/>
                <a:ea typeface="Roboto"/>
                <a:cs typeface="Roboto"/>
                <a:sym typeface="Roboto"/>
              </a:rPr>
              <a:t> un faible volume de données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g1053e3b1c9e_0_216"/>
          <p:cNvSpPr txBox="1"/>
          <p:nvPr/>
        </p:nvSpPr>
        <p:spPr>
          <a:xfrm>
            <a:off x="581950" y="3733300"/>
            <a:ext cx="359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Allongement de la durée de vie des batteries des objets connectés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" name="Google Shape;149;g1053e3b1c9e_0_216"/>
          <p:cNvCxnSpPr/>
          <p:nvPr/>
        </p:nvCxnSpPr>
        <p:spPr>
          <a:xfrm>
            <a:off x="777900" y="2230950"/>
            <a:ext cx="1886100" cy="7500"/>
          </a:xfrm>
          <a:prstGeom prst="straightConnector1">
            <a:avLst/>
          </a:prstGeom>
          <a:noFill/>
          <a:ln cap="flat" cmpd="sng" w="38100">
            <a:solidFill>
              <a:srgbClr val="0D5D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g1053e3b1c9e_0_216"/>
          <p:cNvCxnSpPr/>
          <p:nvPr/>
        </p:nvCxnSpPr>
        <p:spPr>
          <a:xfrm>
            <a:off x="5523650" y="2283925"/>
            <a:ext cx="23610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g1053e3b1c9e_0_216"/>
          <p:cNvSpPr txBox="1"/>
          <p:nvPr/>
        </p:nvSpPr>
        <p:spPr>
          <a:xfrm>
            <a:off x="581950" y="4544650"/>
            <a:ext cx="31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Réduire la latence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g1053e3b1c9e_0_216"/>
          <p:cNvSpPr txBox="1"/>
          <p:nvPr/>
        </p:nvSpPr>
        <p:spPr>
          <a:xfrm>
            <a:off x="5361100" y="3009575"/>
            <a:ext cx="31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Offre un débit faible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g1053e3b1c9e_0_216"/>
          <p:cNvSpPr txBox="1"/>
          <p:nvPr/>
        </p:nvSpPr>
        <p:spPr>
          <a:xfrm>
            <a:off x="5361100" y="3636000"/>
            <a:ext cx="315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Ne supporte pas VoLTE (Voice over LTE)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fcd99a1dc_0_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gcfcd99a1dc_0_1"/>
          <p:cNvSpPr txBox="1"/>
          <p:nvPr>
            <p:ph type="title"/>
          </p:nvPr>
        </p:nvSpPr>
        <p:spPr>
          <a:xfrm>
            <a:off x="2049726" y="-108871"/>
            <a:ext cx="58569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35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Les cas d’usage du Nb-IoT</a:t>
            </a:r>
            <a:endParaRPr b="1" sz="270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0" name="Google Shape;160;gcfcd99a1dc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900" y="1320675"/>
            <a:ext cx="1615925" cy="158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cfcd99a1dc_0_1"/>
          <p:cNvSpPr txBox="1"/>
          <p:nvPr/>
        </p:nvSpPr>
        <p:spPr>
          <a:xfrm>
            <a:off x="262700" y="3082800"/>
            <a:ext cx="41244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b="1" lang="en-US" sz="18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Compteurs d’eau </a:t>
            </a:r>
            <a:r>
              <a:rPr b="1" lang="en-US" sz="18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en sous-sol </a:t>
            </a:r>
            <a:endParaRPr b="1" sz="18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b="1" lang="en-US" sz="1300">
                <a:latin typeface="Roboto"/>
                <a:ea typeface="Roboto"/>
                <a:cs typeface="Roboto"/>
                <a:sym typeface="Roboto"/>
              </a:rPr>
              <a:t>Relevé de consommation automatique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b="1" lang="en-US" sz="1300">
                <a:latin typeface="Roboto"/>
                <a:ea typeface="Roboto"/>
                <a:cs typeface="Roboto"/>
                <a:sym typeface="Roboto"/>
              </a:rPr>
              <a:t>Informer d’éventuelles fuites par les alarmes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gcfcd99a1dc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6175" y="1269675"/>
            <a:ext cx="2237251" cy="1690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cfcd99a1dc_0_1"/>
          <p:cNvSpPr txBox="1"/>
          <p:nvPr/>
        </p:nvSpPr>
        <p:spPr>
          <a:xfrm>
            <a:off x="4725450" y="3082800"/>
            <a:ext cx="44187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Poubelles intelligentes avec des capteurs de remplissage connectée</a:t>
            </a:r>
            <a:endParaRPr b="1" sz="13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b="1" lang="en-US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Optimisation des tournées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b="1" lang="en-US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Les camions ne se déplacent que si les poubelles sont pleines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1053e3b1c9e_3_10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1053e3b1c9e_3_10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g1053e3b1c9e_3_10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1053e3b1c9e_3_10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1053e3b1c9e_3_10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053e3b1c9e_3_10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1053e3b1c9e_3_10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1053e3b1c9e_3_10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1053e3b1c9e_3_1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1053e3b1c9e_3_10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1053e3b1c9e_3_10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053e3b1c9e_3_10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1053e3b1c9e_3_10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053e3b1c9e_3_10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"/>
          <p:cNvSpPr txBox="1"/>
          <p:nvPr/>
        </p:nvSpPr>
        <p:spPr>
          <a:xfrm>
            <a:off x="-802030" y="411175"/>
            <a:ext cx="3902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PLAN</a:t>
            </a:r>
            <a:r>
              <a:rPr b="1" i="0" lang="en-US" sz="2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b="1" i="0" sz="28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2"/>
          <p:cNvSpPr txBox="1"/>
          <p:nvPr/>
        </p:nvSpPr>
        <p:spPr>
          <a:xfrm>
            <a:off x="504350" y="1140300"/>
            <a:ext cx="4129500" cy="4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I. Introduction générale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II. Internet des objets</a:t>
            </a:r>
            <a:endParaRPr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III. État de l’art des différentes technologies existantes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    1. Nb-IoT                                           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    2. LTE-M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III. Comparaison entre les 2 solutions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IV. Conclusion </a:t>
            </a:r>
            <a:endParaRPr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"/>
          <p:cNvSpPr txBox="1"/>
          <p:nvPr>
            <p:ph idx="12" type="sldNum"/>
          </p:nvPr>
        </p:nvSpPr>
        <p:spPr>
          <a:xfrm>
            <a:off x="8507683" y="47370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" name="Google Shape;5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262" y="1208659"/>
            <a:ext cx="3902100" cy="28791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2"/>
          <p:cNvCxnSpPr/>
          <p:nvPr/>
        </p:nvCxnSpPr>
        <p:spPr>
          <a:xfrm>
            <a:off x="457200" y="1460425"/>
            <a:ext cx="0" cy="3141000"/>
          </a:xfrm>
          <a:prstGeom prst="straightConnector1">
            <a:avLst/>
          </a:prstGeom>
          <a:noFill/>
          <a:ln cap="flat" cmpd="sng" w="38100">
            <a:solidFill>
              <a:srgbClr val="0944A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1053e3b1c9e_3_9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" y="0"/>
            <a:ext cx="914398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1053e3b1c9e_3_9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g1053e3b1c9e_3_10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1053e3b1c9e_3_10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g1053e3b1c9e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000"/>
            <a:ext cx="9144000" cy="5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053e3b1c9e_6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1053e3b1c9e_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4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1053e3b1c9e_7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53e3b1c9e_7_50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6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g1053e3b1c9e_7_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5" y="0"/>
            <a:ext cx="90991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1053e3b1c9e_7_5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g1053e3b1c9e_7_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1053e3b1c9e_7_8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1067758878a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1067758878a_0_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gcfcd99a1dc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cfcd99a1dc_2_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>
            <p:ph type="title"/>
          </p:nvPr>
        </p:nvSpPr>
        <p:spPr>
          <a:xfrm>
            <a:off x="645001" y="-195971"/>
            <a:ext cx="58569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35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Introduction générale</a:t>
            </a:r>
            <a:endParaRPr b="1" sz="270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" name="Google Shape;6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3"/>
          <p:cNvSpPr txBox="1"/>
          <p:nvPr/>
        </p:nvSpPr>
        <p:spPr>
          <a:xfrm>
            <a:off x="-96750" y="932175"/>
            <a:ext cx="51975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Char char="●"/>
            </a:pPr>
            <a:r>
              <a:rPr lang="en-US" sz="1350">
                <a:solidFill>
                  <a:schemeClr val="lt1"/>
                </a:solidFill>
              </a:rPr>
              <a:t>L'élimination progressive de la 2G et de la 3G --&gt;LTE-M et NB-IoT alternatives durable pour l'IoT cellulaire</a:t>
            </a:r>
            <a:endParaRPr sz="1350">
              <a:solidFill>
                <a:schemeClr val="lt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Char char="●"/>
            </a:pPr>
            <a:r>
              <a:rPr lang="en-US" sz="1350">
                <a:solidFill>
                  <a:schemeClr val="lt1"/>
                </a:solidFill>
              </a:rPr>
              <a:t>Catégorie des réseaux étendus à faible puissance (LPWAN)</a:t>
            </a:r>
            <a:endParaRPr sz="1350">
              <a:solidFill>
                <a:schemeClr val="lt1"/>
              </a:solidFill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Char char="○"/>
            </a:pPr>
            <a:r>
              <a:rPr lang="en-US" sz="1350">
                <a:solidFill>
                  <a:schemeClr val="lt1"/>
                </a:solidFill>
              </a:rPr>
              <a:t>Une autonomie de batterie plus longue </a:t>
            </a:r>
            <a:endParaRPr sz="1350">
              <a:solidFill>
                <a:schemeClr val="lt1"/>
              </a:solidFill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Char char="○"/>
            </a:pPr>
            <a:r>
              <a:rPr lang="en-US" sz="1350">
                <a:solidFill>
                  <a:schemeClr val="lt1"/>
                </a:solidFill>
              </a:rPr>
              <a:t>Des coûts réduits par rapport aux générations cellulaires précédentes. </a:t>
            </a:r>
            <a:endParaRPr sz="1350">
              <a:solidFill>
                <a:schemeClr val="lt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Char char="●"/>
            </a:pPr>
            <a:r>
              <a:rPr lang="en-US" sz="1350">
                <a:solidFill>
                  <a:schemeClr val="lt1"/>
                </a:solidFill>
              </a:rPr>
              <a:t>Malheureusement</a:t>
            </a:r>
            <a:r>
              <a:rPr lang="en-US" sz="1350">
                <a:solidFill>
                  <a:schemeClr val="lt1"/>
                </a:solidFill>
              </a:rPr>
              <a:t> pas créés égaux</a:t>
            </a:r>
            <a:endParaRPr sz="135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/>
          <p:nvPr>
            <p:ph type="title"/>
          </p:nvPr>
        </p:nvSpPr>
        <p:spPr>
          <a:xfrm>
            <a:off x="2865117" y="84776"/>
            <a:ext cx="4697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3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Internet des objets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4"/>
          <p:cNvSpPr txBox="1"/>
          <p:nvPr/>
        </p:nvSpPr>
        <p:spPr>
          <a:xfrm>
            <a:off x="4667274" y="1987225"/>
            <a:ext cx="43539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-"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Réseau d’objets connectés.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-"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Partager et collecter des données avec un minimum d’intervention humaine.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-"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Évolution d’utilisation du concept de l’IoT.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2095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5" name="Google Shape;75;p4"/>
          <p:cNvGrpSpPr/>
          <p:nvPr/>
        </p:nvGrpSpPr>
        <p:grpSpPr>
          <a:xfrm>
            <a:off x="-591775" y="17471"/>
            <a:ext cx="1475962" cy="1565247"/>
            <a:chOff x="2204956" y="1134140"/>
            <a:chExt cx="2478942" cy="2628900"/>
          </a:xfrm>
        </p:grpSpPr>
        <p:pic>
          <p:nvPicPr>
            <p:cNvPr id="76" name="Google Shape;76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40898" y="1134140"/>
              <a:ext cx="1143000" cy="2628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4"/>
            <p:cNvSpPr/>
            <p:nvPr/>
          </p:nvSpPr>
          <p:spPr>
            <a:xfrm>
              <a:off x="2204956" y="2649765"/>
              <a:ext cx="153600" cy="141600"/>
            </a:xfrm>
            <a:prstGeom prst="rect">
              <a:avLst/>
            </a:prstGeom>
            <a:solidFill>
              <a:srgbClr val="B0C9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8" name="Google Shape;7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089" y="1703101"/>
            <a:ext cx="4166923" cy="2775171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3e2681f39_0_33"/>
          <p:cNvSpPr txBox="1"/>
          <p:nvPr/>
        </p:nvSpPr>
        <p:spPr>
          <a:xfrm>
            <a:off x="1604628" y="1416400"/>
            <a:ext cx="6216900" cy="18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10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Nb-IoT</a:t>
            </a:r>
            <a:endParaRPr b="1" i="0" sz="100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g103e2681f39_0_33"/>
          <p:cNvSpPr txBox="1"/>
          <p:nvPr>
            <p:ph idx="12" type="sldNum"/>
          </p:nvPr>
        </p:nvSpPr>
        <p:spPr>
          <a:xfrm>
            <a:off x="8507683" y="47370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" name="Google Shape;90;g103e2681f39_0_33"/>
          <p:cNvCxnSpPr/>
          <p:nvPr/>
        </p:nvCxnSpPr>
        <p:spPr>
          <a:xfrm>
            <a:off x="2626800" y="1885900"/>
            <a:ext cx="0" cy="887700"/>
          </a:xfrm>
          <a:prstGeom prst="straightConnector1">
            <a:avLst/>
          </a:prstGeom>
          <a:noFill/>
          <a:ln cap="flat" cmpd="sng" w="76200">
            <a:solidFill>
              <a:srgbClr val="0944A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g103e2681f39_0_33"/>
          <p:cNvCxnSpPr/>
          <p:nvPr/>
        </p:nvCxnSpPr>
        <p:spPr>
          <a:xfrm>
            <a:off x="2771875" y="2913000"/>
            <a:ext cx="1116900" cy="0"/>
          </a:xfrm>
          <a:prstGeom prst="straightConnector1">
            <a:avLst/>
          </a:prstGeom>
          <a:noFill/>
          <a:ln cap="flat" cmpd="sng" w="76200">
            <a:solidFill>
              <a:srgbClr val="0944A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3e1f726ee_1_0"/>
          <p:cNvSpPr/>
          <p:nvPr/>
        </p:nvSpPr>
        <p:spPr>
          <a:xfrm>
            <a:off x="16375" y="-25"/>
            <a:ext cx="9127800" cy="5143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103e1f726ee_1_0"/>
          <p:cNvSpPr txBox="1"/>
          <p:nvPr>
            <p:ph type="title"/>
          </p:nvPr>
        </p:nvSpPr>
        <p:spPr>
          <a:xfrm>
            <a:off x="40242" y="194826"/>
            <a:ext cx="4697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32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rPr>
              <a:t>C’est quoi Narrowband ?</a:t>
            </a:r>
            <a:endParaRPr b="1">
              <a:solidFill>
                <a:srgbClr val="0D5DD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g103e1f726ee_1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Google Shape;99;g103e1f726ee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50" y="1317350"/>
            <a:ext cx="3809799" cy="27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03e1f726ee_1_0"/>
          <p:cNvSpPr txBox="1"/>
          <p:nvPr/>
        </p:nvSpPr>
        <p:spPr>
          <a:xfrm>
            <a:off x="5055450" y="1218000"/>
            <a:ext cx="344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" name="Google Shape;101;g103e1f726ee_1_0"/>
          <p:cNvSpPr txBox="1"/>
          <p:nvPr/>
        </p:nvSpPr>
        <p:spPr>
          <a:xfrm>
            <a:off x="5004100" y="1276700"/>
            <a:ext cx="38097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Avantages :</a:t>
            </a:r>
            <a:endParaRPr b="1" sz="1800" u="sng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"/>
              <a:buChar char="●"/>
            </a:pPr>
            <a:r>
              <a:rPr b="1" lang="en-US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Envoi d’un signal de faible puissance sur une longue distance.</a:t>
            </a:r>
            <a:endParaRPr b="1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"/>
              <a:buChar char="●"/>
            </a:pPr>
            <a:r>
              <a:rPr b="1" lang="en-US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Résistance aux interferences. </a:t>
            </a:r>
            <a:endParaRPr b="1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g103e1f726ee_1_0"/>
          <p:cNvSpPr txBox="1"/>
          <p:nvPr/>
        </p:nvSpPr>
        <p:spPr>
          <a:xfrm>
            <a:off x="5055450" y="3273725"/>
            <a:ext cx="3809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Inconvénients :</a:t>
            </a:r>
            <a:endParaRPr b="1" sz="1800" u="sng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"/>
              <a:buChar char="●"/>
            </a:pPr>
            <a:r>
              <a:rPr b="1" lang="en-US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Filtres à haute performance.</a:t>
            </a:r>
            <a:endParaRPr b="1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"/>
              <a:buChar char="●"/>
            </a:pPr>
            <a:r>
              <a:rPr b="1" lang="en-US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Envoi des données minimes. </a:t>
            </a:r>
            <a:endParaRPr b="1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3e2681f39_0_8"/>
          <p:cNvSpPr txBox="1"/>
          <p:nvPr>
            <p:ph type="title"/>
          </p:nvPr>
        </p:nvSpPr>
        <p:spPr>
          <a:xfrm>
            <a:off x="528299" y="80750"/>
            <a:ext cx="8615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2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Definition de LPWAN (Low Power Wide Area Network)</a:t>
            </a:r>
            <a:endParaRPr b="1"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g103e2681f39_0_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g103e2681f39_0_8"/>
          <p:cNvSpPr txBox="1"/>
          <p:nvPr/>
        </p:nvSpPr>
        <p:spPr>
          <a:xfrm>
            <a:off x="5055450" y="1218000"/>
            <a:ext cx="344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0" name="Google Shape;110;g103e2681f39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525" y="1218000"/>
            <a:ext cx="3809700" cy="282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103e2681f39_0_8"/>
          <p:cNvSpPr txBox="1"/>
          <p:nvPr/>
        </p:nvSpPr>
        <p:spPr>
          <a:xfrm>
            <a:off x="4626175" y="1337375"/>
            <a:ext cx="44685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30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b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Interconnection d’équipements sur des grandes distances.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30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Bande passante faible, </a:t>
            </a:r>
            <a:r>
              <a:rPr b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coût réduit et efficacité énergétique.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g103e2681f39_0_8"/>
          <p:cNvSpPr/>
          <p:nvPr/>
        </p:nvSpPr>
        <p:spPr>
          <a:xfrm>
            <a:off x="5990950" y="3364200"/>
            <a:ext cx="1218000" cy="8295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</a:rPr>
              <a:t>  </a:t>
            </a:r>
            <a:r>
              <a:rPr lang="en-US" sz="1800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</a:rPr>
              <a:t>Nb-IoT</a:t>
            </a:r>
            <a:endParaRPr sz="1800">
              <a:solidFill>
                <a:srgbClr val="0000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" name="Google Shape;113;g103e2681f39_0_8"/>
          <p:cNvSpPr/>
          <p:nvPr/>
        </p:nvSpPr>
        <p:spPr>
          <a:xfrm>
            <a:off x="5055450" y="4083625"/>
            <a:ext cx="1218000" cy="8295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</a:rPr>
              <a:t>   Lora</a:t>
            </a:r>
            <a:endParaRPr sz="1800">
              <a:solidFill>
                <a:srgbClr val="0000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4" name="Google Shape;114;g103e2681f39_0_8"/>
          <p:cNvSpPr/>
          <p:nvPr/>
        </p:nvSpPr>
        <p:spPr>
          <a:xfrm>
            <a:off x="6923100" y="4083625"/>
            <a:ext cx="1218000" cy="8295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  </a:t>
            </a:r>
            <a:r>
              <a:rPr lang="en-US" sz="1800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</a:rPr>
              <a:t>Sigfox</a:t>
            </a:r>
            <a:endParaRPr sz="1800">
              <a:solidFill>
                <a:srgbClr val="0000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/>
          <p:nvPr/>
        </p:nvSpPr>
        <p:spPr>
          <a:xfrm>
            <a:off x="-38150" y="4445275"/>
            <a:ext cx="9182100" cy="829500"/>
          </a:xfrm>
          <a:prstGeom prst="rect">
            <a:avLst/>
          </a:prstGeom>
          <a:solidFill>
            <a:srgbClr val="9B9B9B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Conçu pour l’Internet des objets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1" name="Google Shape;121;p6"/>
          <p:cNvGrpSpPr/>
          <p:nvPr/>
        </p:nvGrpSpPr>
        <p:grpSpPr>
          <a:xfrm>
            <a:off x="1" y="-214634"/>
            <a:ext cx="9143998" cy="3442805"/>
            <a:chOff x="2026919" y="1326234"/>
            <a:chExt cx="4724580" cy="2651406"/>
          </a:xfrm>
        </p:grpSpPr>
        <p:pic>
          <p:nvPicPr>
            <p:cNvPr id="122" name="Google Shape;122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26919" y="1326234"/>
              <a:ext cx="4724580" cy="26514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6"/>
            <p:cNvSpPr txBox="1"/>
            <p:nvPr/>
          </p:nvSpPr>
          <p:spPr>
            <a:xfrm>
              <a:off x="3229008" y="2309124"/>
              <a:ext cx="2026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400" u="none" cap="none" strike="noStrike">
                  <a:solidFill>
                    <a:srgbClr val="59A8B2"/>
                  </a:solidFill>
                  <a:highlight>
                    <a:srgbClr val="FFFFFF"/>
                  </a:highlight>
                  <a:latin typeface="EB Garamond"/>
                  <a:ea typeface="EB Garamond"/>
                  <a:cs typeface="EB Garamond"/>
                  <a:sym typeface="EB Garamond"/>
                </a:rPr>
                <a:t>       </a:t>
              </a:r>
              <a:r>
                <a:rPr b="1" i="0" lang="en-US" sz="5400" u="none" cap="none" strike="noStrike">
                  <a:solidFill>
                    <a:srgbClr val="FF0000"/>
                  </a:solidFill>
                  <a:highlight>
                    <a:srgbClr val="FFFFFF"/>
                  </a:highlight>
                  <a:latin typeface="EB Garamond"/>
                  <a:ea typeface="EB Garamond"/>
                  <a:cs typeface="EB Garamond"/>
                  <a:sym typeface="EB Garamond"/>
                </a:rPr>
                <a:t>NB-IoT</a:t>
              </a:r>
              <a:r>
                <a:rPr b="1" i="0" lang="en-US" sz="5400" u="none" cap="none" strike="noStrike">
                  <a:solidFill>
                    <a:srgbClr val="59A8B2"/>
                  </a:solidFill>
                  <a:highlight>
                    <a:srgbClr val="FFFFFF"/>
                  </a:highlight>
                  <a:latin typeface="EB Garamond"/>
                  <a:ea typeface="EB Garamond"/>
                  <a:cs typeface="EB Garamond"/>
                  <a:sym typeface="EB Garamond"/>
                </a:rPr>
                <a:t> </a:t>
              </a:r>
              <a:endParaRPr b="1" i="0" sz="5000" u="none" cap="none" strike="noStrike">
                <a:solidFill>
                  <a:srgbClr val="59A8B2"/>
                </a:solidFill>
                <a:highlight>
                  <a:srgbClr val="FFFFFF"/>
                </a:highlight>
              </a:endParaRPr>
            </a:p>
          </p:txBody>
        </p:sp>
      </p:grpSp>
      <p:sp>
        <p:nvSpPr>
          <p:cNvPr id="124" name="Google Shape;124;p6"/>
          <p:cNvSpPr/>
          <p:nvPr/>
        </p:nvSpPr>
        <p:spPr>
          <a:xfrm>
            <a:off x="-37950" y="3681500"/>
            <a:ext cx="9182100" cy="901200"/>
          </a:xfrm>
          <a:prstGeom prst="rect">
            <a:avLst/>
          </a:prstGeom>
          <a:solidFill>
            <a:srgbClr val="FF00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Standard de communication LPWAN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6"/>
          <p:cNvSpPr/>
          <p:nvPr/>
        </p:nvSpPr>
        <p:spPr>
          <a:xfrm>
            <a:off x="-38125" y="2904550"/>
            <a:ext cx="9182100" cy="901200"/>
          </a:xfrm>
          <a:prstGeom prst="rect">
            <a:avLst/>
          </a:prstGeom>
          <a:solidFill>
            <a:srgbClr val="6D9EEB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Importants volumes de données sur grande distance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</cp:coreProperties>
</file>